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5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  <p:sldMasterId id="2147483697" r:id="rId2"/>
    <p:sldMasterId id="2147483709" r:id="rId3"/>
    <p:sldMasterId id="2147483660" r:id="rId4"/>
    <p:sldMasterId id="2147483721" r:id="rId5"/>
    <p:sldMasterId id="2147483684" r:id="rId6"/>
  </p:sldMasterIdLst>
  <p:notesMasterIdLst>
    <p:notesMasterId r:id="rId26"/>
  </p:notesMasterIdLst>
  <p:handoutMasterIdLst>
    <p:handoutMasterId r:id="rId27"/>
  </p:handoutMasterIdLst>
  <p:sldIdLst>
    <p:sldId id="320" r:id="rId7"/>
    <p:sldId id="321" r:id="rId8"/>
    <p:sldId id="322" r:id="rId9"/>
    <p:sldId id="346" r:id="rId10"/>
    <p:sldId id="333" r:id="rId11"/>
    <p:sldId id="344" r:id="rId12"/>
    <p:sldId id="336" r:id="rId13"/>
    <p:sldId id="337" r:id="rId14"/>
    <p:sldId id="338" r:id="rId15"/>
    <p:sldId id="385" r:id="rId16"/>
    <p:sldId id="339" r:id="rId17"/>
    <p:sldId id="325" r:id="rId18"/>
    <p:sldId id="340" r:id="rId19"/>
    <p:sldId id="386" r:id="rId20"/>
    <p:sldId id="328" r:id="rId21"/>
    <p:sldId id="382" r:id="rId22"/>
    <p:sldId id="330" r:id="rId23"/>
    <p:sldId id="342" r:id="rId24"/>
    <p:sldId id="306" r:id="rId25"/>
  </p:sldIdLst>
  <p:sldSz cx="9144000" cy="5143500" type="screen16x9"/>
  <p:notesSz cx="7010400" cy="92964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Roboto Light" panose="02000000000000000000" pitchFamily="2" charset="0"/>
      <p:regular r:id="rId36"/>
      <p:italic r:id="rId37"/>
    </p:embeddedFont>
    <p:embeddedFont>
      <p:font typeface="Roboto Medium" panose="02000000000000000000" pitchFamily="2" charset="0"/>
      <p:regular r:id="rId38"/>
      <p:italic r:id="rId39"/>
    </p:embeddedFont>
    <p:embeddedFont>
      <p:font typeface="SimSun" panose="02010600030101010101" pitchFamily="2" charset="-122"/>
      <p:regular r:id="rId40"/>
    </p:embeddedFont>
    <p:embeddedFont>
      <p:font typeface="Verdana" panose="020B0604030504040204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7CB6"/>
    <a:srgbClr val="00599A"/>
    <a:srgbClr val="204071"/>
    <a:srgbClr val="1C7A5D"/>
    <a:srgbClr val="0064A4"/>
    <a:srgbClr val="53A5DB"/>
    <a:srgbClr val="1078ED"/>
    <a:srgbClr val="B5C9E1"/>
    <a:srgbClr val="D47B22"/>
    <a:srgbClr val="2B52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50" autoAdjust="0"/>
    <p:restoredTop sz="93418" autoAdjust="0"/>
  </p:normalViewPr>
  <p:slideViewPr>
    <p:cSldViewPr>
      <p:cViewPr varScale="1">
        <p:scale>
          <a:sx n="83" d="100"/>
          <a:sy n="83" d="100"/>
        </p:scale>
        <p:origin x="1314" y="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B1277-8992-4876-BD5F-BF38608DB686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B0901E-3A19-4776-934A-6DB489477C5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3831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png>
</file>

<file path=ppt/media/image13.tmp>
</file>

<file path=ppt/media/image14.tmp>
</file>

<file path=ppt/media/image15.png>
</file>

<file path=ppt/media/image16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5DC6-676D-42BF-B9C8-9D29A3295100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7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761996-1DEF-499F-8DA2-E8C2E6D2462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709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761996-1DEF-499F-8DA2-E8C2E6D2462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919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61996-1DEF-499F-8DA2-E8C2E6D2462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707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61996-1DEF-499F-8DA2-E8C2E6D2462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633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61996-1DEF-499F-8DA2-E8C2E6D2462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58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218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37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686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134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4900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62150"/>
            <a:ext cx="8229600" cy="3200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292926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5292926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2122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1304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00150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14549"/>
            <a:ext cx="4038600" cy="248007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14549"/>
            <a:ext cx="4038600" cy="248007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0174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7154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39528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19350"/>
            <a:ext cx="4040188" cy="217527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939528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419350"/>
            <a:ext cx="4041775" cy="217527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783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976" y="1200150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9863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0376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1309092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309092"/>
            <a:ext cx="5111750" cy="328553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2266950"/>
            <a:ext cx="3008313" cy="2327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40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9166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047749"/>
            <a:ext cx="5486400" cy="24979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1119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00150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190749"/>
            <a:ext cx="8229600" cy="2209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4072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352550"/>
            <a:ext cx="2057400" cy="3242074"/>
          </a:xfrm>
          <a:prstGeom prst="rect">
            <a:avLst/>
          </a:prstGeom>
        </p:spPr>
        <p:txBody>
          <a:bodyPr vert="eaVert"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352550"/>
            <a:ext cx="6019800" cy="324207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6368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757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4900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62150"/>
            <a:ext cx="8229600" cy="3200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292926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5292926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5875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2999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00150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14549"/>
            <a:ext cx="4038600" cy="248007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14549"/>
            <a:ext cx="4038600" cy="248007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5710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7154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39528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19350"/>
            <a:ext cx="4040188" cy="217527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939528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419350"/>
            <a:ext cx="4041775" cy="217527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546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976" y="1200150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674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482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3513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1309092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309092"/>
            <a:ext cx="5111750" cy="328553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2266950"/>
            <a:ext cx="3008313" cy="2327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510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047749"/>
            <a:ext cx="5486400" cy="24979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6780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00150"/>
            <a:ext cx="8229600" cy="857250"/>
          </a:xfrm>
          <a:prstGeom prst="rect">
            <a:avLst/>
          </a:prstGeom>
        </p:spPr>
        <p:txBody>
          <a:bodyPr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190749"/>
            <a:ext cx="8229600" cy="2209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7515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352550"/>
            <a:ext cx="2057400" cy="3242074"/>
          </a:xfrm>
          <a:prstGeom prst="rect">
            <a:avLst/>
          </a:prstGeom>
        </p:spPr>
        <p:txBody>
          <a:bodyPr vert="eaVert"/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352550"/>
            <a:ext cx="6019800" cy="324207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4746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>
            <a:normAutofit/>
          </a:bodyPr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600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2800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32475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519356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1C1E2-F086-9540-824F-F7B4746B3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317782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33A9B-D0DE-8342-AD65-B4D64E39A7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EF3AF5-4732-2D43-A61C-701EF019FF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A5D6A-C7AE-3C4A-ACD1-B0A2F9068E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38336-C7CD-A24F-94E7-6C97A9CE4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2BC7C-7EDE-4E4D-A759-3DAE7461B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4100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F9A3-62DA-3443-8D01-1225912B8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F327E-587E-ED46-AD5F-8A827031A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67F4F-7A8A-9146-BEC8-6940BE93B1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43988-C7FF-F54D-B973-1E7BC006A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E0D39-1458-244B-86E0-B3AFD59A8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215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B206B-D9CF-0F43-8FD1-1407AB8A3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4D775-FB7A-CE48-9EF9-A35FA278C5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6A653-97A4-2347-9E31-E540FE288D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12210-B9E3-304B-835A-9E72D0D1C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DF310-DEDA-344B-89D8-AC7A367E5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51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34400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C8095-3D19-FC41-99F6-436C8FA1F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51B54-660A-CA44-A4A7-D0265EA3C8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4BADF1-4654-E64F-A5FF-82F9DE756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44C2D5-6580-B843-AA2F-657AAC9188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AEE72-533E-8147-88DE-9D49C2009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02FE42-22C3-DF41-8788-3CF5D2DE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8770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4B57A-7E6A-BC42-8739-9C1478318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D5AB5-BEEB-C743-ACAE-789F91D4F2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DDDF7A-069E-D540-AF64-A36D86C71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4E4537-68B8-3A4D-8ECE-209562CC55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144FF-1F32-5F45-8748-D352022D50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ABDA7E-CEF0-224D-9DFD-D269F9EBE9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7F5545-452E-C64B-A225-E62BFA1F3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AA2FEF-F63D-0B43-BCC6-B47FB6DE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9467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0EEA7-D22F-5041-82BE-52CF5AF8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320D9-3B3C-DC4B-96C0-854A467BA3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41C2F0-371B-E24F-938E-95FE86B7C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763C4-005A-5F4A-A3E8-F2E19D284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6920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BA2655-E402-E44B-A5FB-3872A68417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DEFF35-DF80-C048-8BAC-F31BF2CC9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F7588-2B62-3E44-AF08-F61377B5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0422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C4CA-2980-2147-9AB2-579DC704E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CB0D8-67AB-3A4C-9CE9-A22622568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82F612-68E6-194A-8593-51DBC564D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0D050-F1CA-DE4D-8A7B-C641640B85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5CEFCA-EFC0-5447-8091-47808482D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5D121-4135-3840-AB92-96AF4E191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8856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E7F6-1C9C-2847-9E62-E68BC3185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C9DFE6-83DC-4A4F-804D-D8B6C87D2A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184902-2BA9-8D43-BA09-17F29ACF89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6CBC7-17B8-084E-B709-66A894BDD5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3C637-540B-324F-9803-103155CF2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A6E90-9393-AB47-AE5C-AAB3ACC0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22446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E0C7-02F5-3C4C-9F44-0BDFEA680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8ACF6E-86D5-D449-901A-A683F69EE3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B8367-5339-784E-A6FF-17DFD87445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3FE5A-1641-004B-A076-847D28E12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15D81-3E00-7F42-B96D-A4943DCCC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23878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A10F7C-99C8-5149-B0B0-B065FE548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283861-3FF3-9E40-94B5-511DF5335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B28AA-D87E-A741-9AD0-1DCE6949D1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441E844-68ED-F24D-9126-21DD36B4D77E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05668-F988-624D-A907-3D0350349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264DEA-AA2F-FD42-A0A8-F7A1DAB94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3AFA9EB-C03E-B54B-A97B-91975F90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5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824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900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463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AEE4D0-C609-4ECA-82B7-46F94436CD4F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1B75227-1A56-4BB2-A789-CF6B61E88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663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5.em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7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00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CC22149-51F6-0C4A-83ED-36188777C739}"/>
              </a:ext>
            </a:extLst>
          </p:cNvPr>
          <p:cNvCxnSpPr/>
          <p:nvPr userDrawn="1"/>
        </p:nvCxnSpPr>
        <p:spPr>
          <a:xfrm>
            <a:off x="457200" y="4514850"/>
            <a:ext cx="8229600" cy="0"/>
          </a:xfrm>
          <a:prstGeom prst="line">
            <a:avLst/>
          </a:prstGeom>
          <a:ln>
            <a:solidFill>
              <a:schemeClr val="bg1">
                <a:lumMod val="8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EDF81D-DE69-7B43-AD87-68B4B49E2945}"/>
              </a:ext>
            </a:extLst>
          </p:cNvPr>
          <p:cNvSpPr txBox="1"/>
          <p:nvPr userDrawn="1"/>
        </p:nvSpPr>
        <p:spPr>
          <a:xfrm>
            <a:off x="6400800" y="4676633"/>
            <a:ext cx="2362200" cy="254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1" b="1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bjs.ojp.gov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3F78E5-DC01-9E4B-8A78-1F18F01CB578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629150"/>
            <a:ext cx="2057400" cy="42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45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BF4419-F751-574F-AAF9-E6436D43B9BD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33350"/>
            <a:ext cx="28702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538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DC4BBC-7D7D-BB4C-A94E-4C516DF39F5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071"/>
            <a:ext cx="9144000" cy="6737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41FD812-1420-C045-8723-2DC91FACDBD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5090"/>
            <a:ext cx="1995052" cy="38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511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00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E609C-D005-024A-8843-B0F2CB82DB43}"/>
              </a:ext>
            </a:extLst>
          </p:cNvPr>
          <p:cNvSpPr txBox="1"/>
          <p:nvPr userDrawn="1"/>
        </p:nvSpPr>
        <p:spPr>
          <a:xfrm>
            <a:off x="6400800" y="4676633"/>
            <a:ext cx="2362200" cy="254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1051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067A97-64E6-AF44-A141-DDFC79B12439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572000"/>
            <a:ext cx="2336800" cy="48597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11618E-76C3-F04B-A09F-C660182F3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3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6B553C-4682-8C4E-9338-94AD38D25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962150"/>
            <a:ext cx="7886700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Section</a:t>
            </a:r>
          </a:p>
        </p:txBody>
      </p:sp>
    </p:spTree>
    <p:extLst>
      <p:ext uri="{BB962C8B-B14F-4D97-AF65-F5344CB8AC3E}">
        <p14:creationId xmlns:p14="http://schemas.microsoft.com/office/powerpoint/2010/main" val="4068390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0" i="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js.ojp.gov/data-collection/ncv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4C48B4-3FA8-E143-99C0-2EDDA7FC0B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081" y="459506"/>
            <a:ext cx="2955919" cy="566889"/>
          </a:xfrm>
          <a:prstGeom prst="rect">
            <a:avLst/>
          </a:prstGeom>
        </p:spPr>
      </p:pic>
      <p:sp>
        <p:nvSpPr>
          <p:cNvPr id="23" name="Rectangle 2">
            <a:extLst>
              <a:ext uri="{FF2B5EF4-FFF2-40B4-BE49-F238E27FC236}">
                <a16:creationId xmlns:a16="http://schemas.microsoft.com/office/drawing/2014/main" id="{3505F1CB-6B4E-3A43-9903-AC2E1C3DBAA9}"/>
              </a:ext>
            </a:extLst>
          </p:cNvPr>
          <p:cNvSpPr txBox="1">
            <a:spLocks noChangeArrowheads="1"/>
          </p:cNvSpPr>
          <p:nvPr/>
        </p:nvSpPr>
        <p:spPr>
          <a:xfrm>
            <a:off x="876300" y="1581150"/>
            <a:ext cx="7391399" cy="1524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32500" lnSpcReduction="20000"/>
          </a:bodyPr>
          <a:lstStyle/>
          <a:p>
            <a:pPr algn="ctr" defTabSz="914377">
              <a:spcBef>
                <a:spcPct val="0"/>
              </a:spcBef>
              <a:defRPr/>
            </a:pPr>
            <a:r>
              <a:rPr lang="en-US" sz="8000" dirty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Evaluating Crime Survey Responses and Engagement among Juveniles and their Parents using Social Media and Online Platforms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F48628-B273-0448-896A-164132A65F0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27314"/>
            <a:ext cx="831273" cy="831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6ED57E-C644-D54A-88A7-2A8E8EC79DE3}"/>
              </a:ext>
            </a:extLst>
          </p:cNvPr>
          <p:cNvSpPr txBox="1"/>
          <p:nvPr/>
        </p:nvSpPr>
        <p:spPr>
          <a:xfrm>
            <a:off x="2142437" y="4095750"/>
            <a:ext cx="4859124" cy="915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 algn="ctr">
              <a:lnSpc>
                <a:spcPts val="2000"/>
              </a:lnSpc>
              <a:spcBef>
                <a:spcPct val="20000"/>
              </a:spcBef>
              <a:defRPr/>
            </a:pPr>
            <a:r>
              <a:rPr lang="en-US" dirty="0">
                <a:solidFill>
                  <a:srgbClr val="0064A4"/>
                </a:solidFill>
                <a:latin typeface="Roboto Medium" charset="0"/>
                <a:ea typeface="Roboto Medium" charset="0"/>
                <a:cs typeface="Roboto Medium" charset="0"/>
              </a:rPr>
              <a:t>Jenna Truman, Grace </a:t>
            </a:r>
            <a:r>
              <a:rPr lang="en-US" dirty="0" err="1">
                <a:solidFill>
                  <a:srgbClr val="0064A4"/>
                </a:solidFill>
                <a:latin typeface="Roboto Medium" charset="0"/>
                <a:ea typeface="Roboto Medium" charset="0"/>
                <a:cs typeface="Roboto Medium" charset="0"/>
              </a:rPr>
              <a:t>Kena</a:t>
            </a:r>
            <a:r>
              <a:rPr lang="en-US" dirty="0">
                <a:solidFill>
                  <a:srgbClr val="0064A4"/>
                </a:solidFill>
                <a:latin typeface="Roboto Medium" charset="0"/>
                <a:ea typeface="Roboto Medium" charset="0"/>
                <a:cs typeface="Roboto Medium" charset="0"/>
              </a:rPr>
              <a:t>, &amp; Chris Krebs</a:t>
            </a:r>
          </a:p>
          <a:p>
            <a:pPr marL="342891" indent="-342891" algn="ctr">
              <a:lnSpc>
                <a:spcPts val="2000"/>
              </a:lnSpc>
              <a:spcBef>
                <a:spcPct val="20000"/>
              </a:spcBef>
              <a:defRPr/>
            </a:pPr>
            <a:r>
              <a:rPr lang="en-US" sz="1400" dirty="0">
                <a:solidFill>
                  <a:srgbClr val="0064A4"/>
                </a:solidFill>
                <a:latin typeface="Roboto Light" charset="0"/>
                <a:ea typeface="Roboto Light" charset="0"/>
                <a:cs typeface="Roboto Light" charset="0"/>
              </a:rPr>
              <a:t>	     (Bureau of Justice Statistics)        (RTI International)</a:t>
            </a:r>
          </a:p>
          <a:p>
            <a:pPr marL="342891" indent="-342891" algn="ctr">
              <a:lnSpc>
                <a:spcPts val="2000"/>
              </a:lnSpc>
              <a:spcBef>
                <a:spcPct val="20000"/>
              </a:spcBef>
              <a:defRPr/>
            </a:pPr>
            <a:r>
              <a:rPr lang="en-US" sz="1200" dirty="0">
                <a:solidFill>
                  <a:srgbClr val="0064A4"/>
                </a:solidFill>
                <a:latin typeface="Roboto Light" charset="0"/>
                <a:ea typeface="Roboto Light" charset="0"/>
                <a:cs typeface="Roboto Light" charset="0"/>
              </a:rPr>
              <a:t>November 2, 2021  |  FCSM Research &amp; Policy Conference</a:t>
            </a:r>
          </a:p>
        </p:txBody>
      </p:sp>
    </p:spTree>
    <p:extLst>
      <p:ext uri="{BB962C8B-B14F-4D97-AF65-F5344CB8AC3E}">
        <p14:creationId xmlns:p14="http://schemas.microsoft.com/office/powerpoint/2010/main" val="2843185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EF6B23-4B4E-4EB0-B7B9-EE18C73AA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7728"/>
            <a:ext cx="7467600" cy="390804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93FBD03-A5E8-43A4-8656-AD0DFFA94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0"/>
            <a:ext cx="8305800" cy="648906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 social media ad</a:t>
            </a:r>
          </a:p>
        </p:txBody>
      </p:sp>
    </p:spTree>
    <p:extLst>
      <p:ext uri="{BB962C8B-B14F-4D97-AF65-F5344CB8AC3E}">
        <p14:creationId xmlns:p14="http://schemas.microsoft.com/office/powerpoint/2010/main" val="2027433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63F8-0ABF-4901-832A-BD458662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Recruitment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C6A3-0B00-4656-9308-1CB069ED6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3950"/>
            <a:ext cx="8458200" cy="34290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Parents completed online web screener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They were also asked to forward screener survey to other parents with kids in this age range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Recruiters reviewed data to decide which families to contact with a goal of having variation in both demographics and victimization types 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Noticeable discrepancies in victimization information given by parents compared to youth final classification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Parental consent obtained in initial call; consent/youth assent forms emailed to participants </a:t>
            </a:r>
          </a:p>
        </p:txBody>
      </p:sp>
    </p:spTree>
    <p:extLst>
      <p:ext uri="{BB962C8B-B14F-4D97-AF65-F5344CB8AC3E}">
        <p14:creationId xmlns:p14="http://schemas.microsoft.com/office/powerpoint/2010/main" val="2460444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63F8-0ABF-4901-832A-BD458662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Interview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C6A3-0B00-4656-9308-1CB069ED6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00151"/>
            <a:ext cx="8763000" cy="320040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Two rounds of youth cognitive interviews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Two rounds of parent cognitive interviews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Interviews conducted via Zoom, respondents required to be in private setting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Scheduled 45 minute interviews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Interviewers had emotional distress protocol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Respondents provided $40 Amazon gift card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72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63F8-0ABF-4901-832A-BD458662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Youth cognitive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C6A3-0B00-4656-9308-1CB069ED6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Focus on comprehension of survey items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NCVS redesign instrument protocol included both structured and unstructured probes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Asked youth </a:t>
            </a: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(N=106)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about –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Understanding of concepts, such as threats, physical force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Relevance of examples, like types of items stolen 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Challenges to participating in the NCVS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Revisions made to survey questions after round 1 of testing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round 2 of testing, if victim, asked for interest in participating in second interview </a:t>
            </a:r>
          </a:p>
        </p:txBody>
      </p:sp>
    </p:spTree>
    <p:extLst>
      <p:ext uri="{BB962C8B-B14F-4D97-AF65-F5344CB8AC3E}">
        <p14:creationId xmlns:p14="http://schemas.microsoft.com/office/powerpoint/2010/main" val="189339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647A0B7-E5A4-49AB-8C44-A47D19C8F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90550"/>
            <a:ext cx="3124200" cy="3352800"/>
          </a:xfrm>
        </p:spPr>
        <p:txBody>
          <a:bodyPr>
            <a:noAutofit/>
          </a:bodyPr>
          <a:lstStyle/>
          <a:p>
            <a:pPr algn="l"/>
            <a:r>
              <a:rPr lang="en-US" altLang="en-US" sz="2000" dirty="0">
                <a:solidFill>
                  <a:srgbClr val="000000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Calibri" panose="020F0502020204030204" pitchFamily="34" charset="0"/>
              </a:rPr>
              <a:t>Demographics reported </a:t>
            </a:r>
            <a:r>
              <a:rPr lang="en-US" altLang="en-US" sz="20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by parents</a:t>
            </a:r>
            <a:r>
              <a:rPr lang="en-US" altLang="en-US" sz="2000" dirty="0">
                <a:solidFill>
                  <a:srgbClr val="000000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Calibri" panose="020F0502020204030204" pitchFamily="34" charset="0"/>
              </a:rPr>
              <a:t> in the eligibility form for all </a:t>
            </a:r>
            <a:r>
              <a:rPr lang="en-US" altLang="en-US" sz="20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106 youth </a:t>
            </a:r>
            <a:r>
              <a:rPr lang="en-US" altLang="en-US" sz="2000" dirty="0">
                <a:solidFill>
                  <a:srgbClr val="000000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Calibri" panose="020F0502020204030204" pitchFamily="34" charset="0"/>
              </a:rPr>
              <a:t>cognitive interviews across both phases</a:t>
            </a:r>
            <a:endParaRPr lang="en-US" sz="2000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80E1D0DF-CCC6-4335-8572-332EAA9931EC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307410455"/>
              </p:ext>
            </p:extLst>
          </p:nvPr>
        </p:nvGraphicFramePr>
        <p:xfrm>
          <a:off x="3810000" y="33901"/>
          <a:ext cx="4953000" cy="4933424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923003">
                  <a:extLst>
                    <a:ext uri="{9D8B030D-6E8A-4147-A177-3AD203B41FA5}">
                      <a16:colId xmlns:a16="http://schemas.microsoft.com/office/drawing/2014/main" val="3967373701"/>
                    </a:ext>
                  </a:extLst>
                </a:gridCol>
                <a:gridCol w="2201197">
                  <a:extLst>
                    <a:ext uri="{9D8B030D-6E8A-4147-A177-3AD203B41FA5}">
                      <a16:colId xmlns:a16="http://schemas.microsoft.com/office/drawing/2014/main" val="70206158"/>
                    </a:ext>
                  </a:extLst>
                </a:gridCol>
                <a:gridCol w="563091">
                  <a:extLst>
                    <a:ext uri="{9D8B030D-6E8A-4147-A177-3AD203B41FA5}">
                      <a16:colId xmlns:a16="http://schemas.microsoft.com/office/drawing/2014/main" val="2271567966"/>
                    </a:ext>
                  </a:extLst>
                </a:gridCol>
                <a:gridCol w="941437">
                  <a:extLst>
                    <a:ext uri="{9D8B030D-6E8A-4147-A177-3AD203B41FA5}">
                      <a16:colId xmlns:a16="http://schemas.microsoft.com/office/drawing/2014/main" val="4119529783"/>
                    </a:ext>
                  </a:extLst>
                </a:gridCol>
                <a:gridCol w="324272">
                  <a:extLst>
                    <a:ext uri="{9D8B030D-6E8A-4147-A177-3AD203B41FA5}">
                      <a16:colId xmlns:a16="http://schemas.microsoft.com/office/drawing/2014/main" val="385264693"/>
                    </a:ext>
                  </a:extLst>
                </a:gridCol>
              </a:tblGrid>
              <a:tr h="365463">
                <a:tc gridSpan="5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200" dirty="0">
                          <a:effectLst/>
                        </a:rPr>
                        <a:t>Cognitive interview sample, by demographic characteristics for Phase 1 and Phase 2 participants</a:t>
                      </a:r>
                      <a:endParaRPr lang="en-US" sz="1200" b="1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endParaRPr lang="en-US" sz="800" b="1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6582822"/>
                  </a:ext>
                </a:extLst>
              </a:tr>
              <a:tr h="177706">
                <a:tc rowSpan="2" gridSpan="2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200" dirty="0">
                          <a:effectLst/>
                        </a:rPr>
                        <a:t>Demographic characteristics</a:t>
                      </a:r>
                      <a:endParaRPr lang="en-US" sz="1200" b="1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B w="12700" cap="flat" cmpd="sng" algn="ctr">
                      <a:solidFill>
                        <a:srgbClr val="467C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200" b="1" dirty="0">
                          <a:effectLst/>
                        </a:rPr>
                        <a:t>Total</a:t>
                      </a:r>
                      <a:endParaRPr lang="en-US" sz="1200" b="1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84500"/>
                  </a:ext>
                </a:extLst>
              </a:tr>
              <a:tr h="260385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200" b="1" dirty="0">
                          <a:effectLst/>
                        </a:rPr>
                        <a:t>Count</a:t>
                      </a:r>
                      <a:endParaRPr lang="en-US" sz="1200" b="1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B w="12700" cap="flat" cmpd="sng" algn="ctr">
                      <a:solidFill>
                        <a:srgbClr val="0059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200" b="1" dirty="0">
                          <a:effectLst/>
                        </a:rPr>
                        <a:t>Percent</a:t>
                      </a:r>
                      <a:endParaRPr lang="en-US" sz="1200" b="1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B w="12700" cap="flat" cmpd="sng" algn="ctr">
                      <a:solidFill>
                        <a:srgbClr val="0059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42446"/>
                  </a:ext>
                </a:extLst>
              </a:tr>
              <a:tr h="17770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rgbClr val="467C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Total</a:t>
                      </a:r>
                      <a:endParaRPr lang="en-US" sz="1200" b="1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rgbClr val="467C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106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rgbClr val="0059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100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rgbClr val="0059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rgbClr val="0059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9262322"/>
                  </a:ext>
                </a:extLst>
              </a:tr>
              <a:tr h="216174">
                <a:tc rowSpan="2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Sex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rgbClr val="467C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Male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45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42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772346"/>
                  </a:ext>
                </a:extLst>
              </a:tr>
              <a:tr h="216174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Female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61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58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3371473"/>
                  </a:ext>
                </a:extLst>
              </a:tr>
              <a:tr h="216174">
                <a:tc rowSpan="6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Age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rgbClr val="467C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C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12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18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53000"/>
                  </a:ext>
                </a:extLst>
              </a:tr>
              <a:tr h="216174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21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624411"/>
                  </a:ext>
                </a:extLst>
              </a:tr>
              <a:tr h="216174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14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14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336498"/>
                  </a:ext>
                </a:extLst>
              </a:tr>
              <a:tr h="216174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14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526212"/>
                  </a:ext>
                </a:extLst>
              </a:tr>
              <a:tr h="216174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16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23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689041"/>
                  </a:ext>
                </a:extLst>
              </a:tr>
              <a:tr h="216174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17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085623"/>
                  </a:ext>
                </a:extLst>
              </a:tr>
              <a:tr h="216174">
                <a:tc rowSpan="8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Race/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Ethnicity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rgbClr val="467C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67C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Hispanic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30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28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625658"/>
                  </a:ext>
                </a:extLst>
              </a:tr>
              <a:tr h="216174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White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66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62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077577"/>
                  </a:ext>
                </a:extLst>
              </a:tr>
              <a:tr h="177706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Black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31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29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6051189"/>
                  </a:ext>
                </a:extLst>
              </a:tr>
              <a:tr h="177706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American Indian/Alaska Native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7436266"/>
                  </a:ext>
                </a:extLst>
              </a:tr>
              <a:tr h="177706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Asian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8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30123"/>
                  </a:ext>
                </a:extLst>
              </a:tr>
              <a:tr h="177706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Hawaiian/Pacific Islander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1271196"/>
                  </a:ext>
                </a:extLst>
              </a:tr>
              <a:tr h="177706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Other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12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806979"/>
                  </a:ext>
                </a:extLst>
              </a:tr>
              <a:tr h="177706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More than one race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28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26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0075121"/>
                  </a:ext>
                </a:extLst>
              </a:tr>
              <a:tr h="216174">
                <a:tc rowSpan="3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Household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Income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rgbClr val="467C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Below $30,000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18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17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3284633"/>
                  </a:ext>
                </a:extLst>
              </a:tr>
              <a:tr h="216174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Above $30,000</a:t>
                      </a: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82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77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6432628"/>
                  </a:ext>
                </a:extLst>
              </a:tr>
              <a:tr h="216174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Prefer not to say</a:t>
                      </a:r>
                      <a:endParaRPr lang="en-US" sz="1200"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144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420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8441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63F8-0ABF-4901-832A-BD458662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Parent cognitive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C6A3-0B00-4656-9308-1CB069ED6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Parents given detailed review of current NCVS recruitment and interview process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Asked parents </a:t>
            </a: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(N=73)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about –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Decisions about their child(ren)’s participation 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Concerns about time commitment, confidentiality, topic sensitivity 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Willingness to allow direct communication between interviewers and their child(ren)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Their thoughts on child(ren)’s likelihood of participation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Elicited feedback on various NCVS recruitment materials </a:t>
            </a:r>
          </a:p>
        </p:txBody>
      </p:sp>
    </p:spTree>
    <p:extLst>
      <p:ext uri="{BB962C8B-B14F-4D97-AF65-F5344CB8AC3E}">
        <p14:creationId xmlns:p14="http://schemas.microsoft.com/office/powerpoint/2010/main" val="4107602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1283" y="0"/>
            <a:ext cx="7445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 of brochure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00"/>
              </a:highligh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300393-3F7E-4FF6-B663-720C2D83E3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255" y="1174107"/>
            <a:ext cx="4820667" cy="3714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4A75ED-4BC2-4A3C-BC38-C3E38CA066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3" y="497595"/>
            <a:ext cx="5181600" cy="400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61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63F8-0ABF-4901-832A-BD458662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we learned about online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C6A3-0B00-4656-9308-1CB069ED6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Virtual interviewing generally worked well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Interviewers were able to keep respondents engaged and on task, but limited timing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With proper training, interviewers were able to monitor and recognize distress during video interviews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Larger geographic diversity possible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Majority of participants identified from social media advertisements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Recognize limitations of access to internet and technology for virtual interviews </a:t>
            </a:r>
          </a:p>
        </p:txBody>
      </p:sp>
    </p:spTree>
    <p:extLst>
      <p:ext uri="{BB962C8B-B14F-4D97-AF65-F5344CB8AC3E}">
        <p14:creationId xmlns:p14="http://schemas.microsoft.com/office/powerpoint/2010/main" val="2274664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63F8-0ABF-4901-832A-BD458662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we learned about the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C6A3-0B00-4656-9308-1CB069ED6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Instrument 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Youth generally understood items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Clarification needed on certain concepts, like confidentiality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Consider youth-specific incidents like virtual items being stolen or incidents that were accidental or playing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Participation in the NCVS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Parents positive about brochures, would like to see example questions, and interested in scheduling portal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Respondent recruitment materials should appeal to parents’ and youth’s ability to contribute to society, research, and national crime statistics </a:t>
            </a:r>
          </a:p>
        </p:txBody>
      </p:sp>
    </p:spTree>
    <p:extLst>
      <p:ext uri="{BB962C8B-B14F-4D97-AF65-F5344CB8AC3E}">
        <p14:creationId xmlns:p14="http://schemas.microsoft.com/office/powerpoint/2010/main" val="2119683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B1D576F-1775-394C-98C1-DBF5250D4C50}"/>
              </a:ext>
            </a:extLst>
          </p:cNvPr>
          <p:cNvSpPr txBox="1"/>
          <p:nvPr/>
        </p:nvSpPr>
        <p:spPr>
          <a:xfrm>
            <a:off x="1103168" y="4400550"/>
            <a:ext cx="6937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810 Seventh Street, NW, Washington, DC 20531    </a:t>
            </a:r>
            <a:r>
              <a:rPr lang="en-US" sz="1200" dirty="0">
                <a:solidFill>
                  <a:srgbClr val="B5C9E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Phone: +1 (202) 307-0765    </a:t>
            </a:r>
            <a:r>
              <a:rPr lang="en-US" sz="1200" dirty="0">
                <a:solidFill>
                  <a:srgbClr val="B5C9E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</a:t>
            </a:r>
            <a:r>
              <a:rPr lang="en-US" sz="1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bjs.ojp.gov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9886C2-F014-3747-A8E5-F9A88F43F18F}"/>
              </a:ext>
            </a:extLst>
          </p:cNvPr>
          <p:cNvGrpSpPr/>
          <p:nvPr/>
        </p:nvGrpSpPr>
        <p:grpSpPr>
          <a:xfrm>
            <a:off x="2667000" y="499017"/>
            <a:ext cx="3810000" cy="1626996"/>
            <a:chOff x="2573947" y="1110063"/>
            <a:chExt cx="3810000" cy="162699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F697CDB-4104-2947-BD18-5C7C9F329AB0}"/>
                </a:ext>
              </a:extLst>
            </p:cNvPr>
            <p:cNvSpPr txBox="1"/>
            <p:nvPr/>
          </p:nvSpPr>
          <p:spPr>
            <a:xfrm>
              <a:off x="3107347" y="1110063"/>
              <a:ext cx="2743200" cy="9479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891" indent="-342891" algn="ctr">
                <a:spcBef>
                  <a:spcPct val="20000"/>
                </a:spcBef>
                <a:defRPr/>
              </a:pPr>
              <a:r>
                <a:rPr lang="en-US" sz="2200" dirty="0">
                  <a:solidFill>
                    <a:srgbClr val="0064A4"/>
                  </a:solidFill>
                  <a:latin typeface="Roboto Medium" charset="0"/>
                  <a:ea typeface="Roboto Medium" charset="0"/>
                  <a:cs typeface="Roboto Medium" charset="0"/>
                </a:rPr>
                <a:t>Jenna Truman</a:t>
              </a:r>
            </a:p>
            <a:p>
              <a:pPr marL="342891" indent="-342891" algn="ctr">
                <a:spcBef>
                  <a:spcPct val="20000"/>
                </a:spcBef>
                <a:defRPr/>
              </a:pPr>
              <a:r>
                <a:rPr lang="en-US" sz="1400" dirty="0">
                  <a:solidFill>
                    <a:srgbClr val="0064A4"/>
                  </a:solidFill>
                  <a:latin typeface="Roboto Light" charset="0"/>
                  <a:ea typeface="Roboto Light" charset="0"/>
                  <a:cs typeface="Roboto Light" charset="0"/>
                </a:rPr>
                <a:t>Statistician</a:t>
              </a:r>
            </a:p>
            <a:p>
              <a:pPr marL="342891" indent="-342891" algn="ctr">
                <a:spcBef>
                  <a:spcPct val="20000"/>
                </a:spcBef>
                <a:defRPr/>
              </a:pPr>
              <a:r>
                <a:rPr lang="en-US" sz="1400" dirty="0">
                  <a:solidFill>
                    <a:srgbClr val="0064A4"/>
                  </a:solidFill>
                  <a:latin typeface="Roboto Light" charset="0"/>
                  <a:ea typeface="Roboto Light" charset="0"/>
                  <a:cs typeface="Roboto Light" charset="0"/>
                </a:rPr>
                <a:t>Victimization Statistics Unit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273D9B3-790F-744C-A84E-CE6CC9C32229}"/>
                </a:ext>
              </a:extLst>
            </p:cNvPr>
            <p:cNvSpPr txBox="1"/>
            <p:nvPr/>
          </p:nvSpPr>
          <p:spPr>
            <a:xfrm>
              <a:off x="2573947" y="2286614"/>
              <a:ext cx="3810000" cy="450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891" indent="-342891" algn="ctr">
                <a:lnSpc>
                  <a:spcPts val="3040"/>
                </a:lnSpc>
                <a:spcBef>
                  <a:spcPct val="20000"/>
                </a:spcBef>
                <a:defRPr/>
              </a:pPr>
              <a:r>
                <a:rPr lang="en-US" sz="2200" dirty="0">
                  <a:solidFill>
                    <a:srgbClr val="0064A4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Roboto Medium" charset="0"/>
                </a:rPr>
                <a:t>jennifer.truman@usdoj.gov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63A4FA6-B698-1344-A747-3006FB21C6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r="54442"/>
          <a:stretch/>
        </p:blipFill>
        <p:spPr>
          <a:xfrm>
            <a:off x="3657600" y="3337125"/>
            <a:ext cx="1828800" cy="83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200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4FB29-0949-4C5C-9569-567D877B2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D7782-AB18-466C-A031-FA9B93767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National Crime Victimization Survey (NCVS)</a:t>
            </a:r>
          </a:p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NCVS Instrument Redesign</a:t>
            </a:r>
          </a:p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This </a:t>
            </a:r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session</a:t>
            </a:r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– will cover promising practices and lessons learned form recruiting and surveying victims using social media and online platforms</a:t>
            </a:r>
          </a:p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This </a:t>
            </a:r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presentation</a:t>
            </a:r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– will look at crime survey responses among juveniles and their parents</a:t>
            </a:r>
          </a:p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Remainder of this session – will cover testing hate crime items; enhancing identify theft measurement; general lessons learned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45687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4FB29-0949-4C5C-9569-567D877B2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094" y="133350"/>
            <a:ext cx="8229600" cy="857250"/>
          </a:xfrm>
        </p:spPr>
        <p:txBody>
          <a:bodyPr>
            <a:no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NCVS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D7782-AB18-466C-A031-FA9B93767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094" y="990600"/>
            <a:ext cx="8379106" cy="3409950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One of the nation’s two major sources of data on criminal victimization (along with the FBI’s Uniform Crime Reporting program)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Collects information on nonfatal violent and property crimes reported and not reported to police (measures the ‘dark figure’ of unreported crime)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Annual data collection administered by the U.S. Census Bureau 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Panel design survey: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households remain in sample for 3.5 years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Self-report survey: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household persons asked about criminal victimizations experienced during prior 6 months and self-report demographic information 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Incident-based survey: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collects information about each victimization incident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more information see NCVS webpage: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https://bjs.ojp.gov/data-collection/ncvs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26004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994F-4204-4071-90A5-0F6006BB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NCVS instrument redesign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EF9F6-1064-43D5-B9B3-03F799EA4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458200" cy="3200400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BJS currently undertaking major, multi-year redesign of NCVS survey instruments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Household roster, crime screener, crime incident report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Survey last redesigned in 1992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Key focus to modernize survey content and organization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BJS working with external contractor,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Westat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, and U.S. Census Bureau on instrument redesign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Instrument testing has included a pilot and national field test and multiple rounds of cognitive and usability testing, as well as online testing of specific topics (juveniles, hate crime (with RTI International))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459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Goals of the new NCVS instrument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Modernize survey instrument design and methodology</a:t>
            </a:r>
          </a:p>
          <a:p>
            <a:pPr lvl="0">
              <a:lnSpc>
                <a:spcPct val="90000"/>
              </a:lnSpc>
            </a:pP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Generate better and more comprehensive measures of crime</a:t>
            </a:r>
          </a:p>
          <a:p>
            <a:pPr lvl="0">
              <a:lnSpc>
                <a:spcPct val="90000"/>
              </a:lnSpc>
            </a:pP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Engage non-victims and collect more contextual information</a:t>
            </a:r>
          </a:p>
          <a:p>
            <a:pPr marL="342891" lvl="1" indent="-342891">
              <a:lnSpc>
                <a:spcPct val="90000"/>
              </a:lnSpc>
              <a:buFont typeface="Arial" pitchFamily="34" charset="0"/>
              <a:buChar char="•"/>
            </a:pP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Add questions on respondents’ perceptions of safety, disorder, police legitimacy, and satisfaction with police</a:t>
            </a:r>
          </a:p>
          <a:p>
            <a:pPr lvl="0">
              <a:lnSpc>
                <a:spcPct val="90000"/>
              </a:lnSpc>
            </a:pP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Expand information collected on victim experiences</a:t>
            </a:r>
          </a:p>
          <a:p>
            <a:pPr marL="742930" lvl="2" indent="-342891">
              <a:lnSpc>
                <a:spcPct val="90000"/>
              </a:lnSpc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Knowledge about victim service use</a:t>
            </a:r>
          </a:p>
          <a:p>
            <a:pPr marL="742930" lvl="2" indent="-342891">
              <a:lnSpc>
                <a:spcPct val="90000"/>
              </a:lnSpc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Citizen satisfaction with police</a:t>
            </a:r>
          </a:p>
          <a:p>
            <a:pPr marL="742930" lvl="2" indent="-342891">
              <a:lnSpc>
                <a:spcPct val="90000"/>
              </a:lnSpc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Understanding of the consequences of victimization </a:t>
            </a: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49913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0E672-D77A-0A46-A5CB-EDFBAA505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5143499"/>
          </a:xfrm>
        </p:spPr>
        <p:txBody>
          <a:bodyPr/>
          <a:lstStyle/>
          <a:p>
            <a:r>
              <a:rPr lang="en-US" dirty="0"/>
              <a:t>Juvenile (Ages 12-17) Testing for NCVS Redesign</a:t>
            </a:r>
          </a:p>
        </p:txBody>
      </p:sp>
    </p:spTree>
    <p:extLst>
      <p:ext uri="{BB962C8B-B14F-4D97-AF65-F5344CB8AC3E}">
        <p14:creationId xmlns:p14="http://schemas.microsoft.com/office/powerpoint/2010/main" val="1954771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63F8-0ABF-4901-832A-BD458662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Purpose of juveniles testing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C6A3-0B00-4656-9308-1CB069ED6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382000" cy="320040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Evaluate comprehension and relevance of the redesigned NCVS instrument for youth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Evaluate quality of data collected from youth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Understand reasons for nonresponse and develop strategies for increasing youth participation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Assess the efficacy of proxy reporting for youth </a:t>
            </a:r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(currently used for youth ages 12-13 parental refusals or unable to respond to survey)</a:t>
            </a:r>
          </a:p>
        </p:txBody>
      </p:sp>
    </p:spTree>
    <p:extLst>
      <p:ext uri="{BB962C8B-B14F-4D97-AF65-F5344CB8AC3E}">
        <p14:creationId xmlns:p14="http://schemas.microsoft.com/office/powerpoint/2010/main" val="2161162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63F8-0ABF-4901-832A-BD458662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Best laid plans for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C6A3-0B00-4656-9308-1CB069ED6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Planned for in person testing at RTI locations</a:t>
            </a:r>
          </a:p>
          <a:p>
            <a:pPr lvl="1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Youth cognitive interviews</a:t>
            </a:r>
          </a:p>
          <a:p>
            <a:pPr lvl="1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Parent cognitive interviews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But COVID-19 pandemic changed those plans 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All interviews were shifted to virtual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Virtual format allowed for greater geographic diversity</a:t>
            </a: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50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63F8-0ABF-4901-832A-BD458662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Recruitment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C6A3-0B00-4656-9308-1CB069ED6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305800" cy="32004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Targeted parents of youth in the age range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Conducted virtually through online platforms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Mechanical Turk 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MTurk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), Facebook, Instagram, Reddit, and Pinterest ads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this population, social media ads cost less than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MTurk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with a greater return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Social media ads included graphic with study information and link to screener survey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Emphasis on recruiting victims </a:t>
            </a:r>
          </a:p>
        </p:txBody>
      </p:sp>
    </p:spTree>
    <p:extLst>
      <p:ext uri="{BB962C8B-B14F-4D97-AF65-F5344CB8AC3E}">
        <p14:creationId xmlns:p14="http://schemas.microsoft.com/office/powerpoint/2010/main" val="109876713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D704370D-2CF5-4DCA-88C7-93B3771585D0}" vid="{F1530D97-262C-4198-AF21-425C24F47464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D704370D-2CF5-4DCA-88C7-93B3771585D0}" vid="{F1530D97-262C-4198-AF21-425C24F47464}"/>
    </a:ext>
  </a:extLst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D704370D-2CF5-4DCA-88C7-93B3771585D0}" vid="{F1530D97-262C-4198-AF21-425C24F4746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D704370D-2CF5-4DCA-88C7-93B3771585D0}" vid="{F1530D97-262C-4198-AF21-425C24F47464}"/>
    </a:ext>
  </a:extLst>
</a:theme>
</file>

<file path=ppt/theme/theme5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BJS_PowerPointTemplate_color[1]</Template>
  <TotalTime>1463</TotalTime>
  <Words>1153</Words>
  <Application>Microsoft Office PowerPoint</Application>
  <PresentationFormat>On-screen Show (16:9)</PresentationFormat>
  <Paragraphs>203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19</vt:i4>
      </vt:variant>
    </vt:vector>
  </HeadingPairs>
  <TitlesOfParts>
    <vt:vector size="33" baseType="lpstr">
      <vt:lpstr>Verdana</vt:lpstr>
      <vt:lpstr>Times New Roman</vt:lpstr>
      <vt:lpstr>Roboto Light</vt:lpstr>
      <vt:lpstr>Calibri</vt:lpstr>
      <vt:lpstr>Roboto</vt:lpstr>
      <vt:lpstr>Arial</vt:lpstr>
      <vt:lpstr>Roboto Medium</vt:lpstr>
      <vt:lpstr>SimSun</vt:lpstr>
      <vt:lpstr>1_Office Theme</vt:lpstr>
      <vt:lpstr>2_Office Theme</vt:lpstr>
      <vt:lpstr>3_Office Theme</vt:lpstr>
      <vt:lpstr>Office Theme</vt:lpstr>
      <vt:lpstr>1_Custom Design</vt:lpstr>
      <vt:lpstr>Custom Design</vt:lpstr>
      <vt:lpstr>PowerPoint Presentation</vt:lpstr>
      <vt:lpstr>Overview</vt:lpstr>
      <vt:lpstr>NCVS overview</vt:lpstr>
      <vt:lpstr>NCVS instrument redesign</vt:lpstr>
      <vt:lpstr>Goals of the new NCVS instrument</vt:lpstr>
      <vt:lpstr>Juvenile (Ages 12-17) Testing for NCVS Redesign</vt:lpstr>
      <vt:lpstr>Purpose of juveniles testing </vt:lpstr>
      <vt:lpstr>Best laid plans for testing</vt:lpstr>
      <vt:lpstr>Recruitment</vt:lpstr>
      <vt:lpstr>Example social media ad</vt:lpstr>
      <vt:lpstr>Recruitment (cont.)</vt:lpstr>
      <vt:lpstr>Interview methods</vt:lpstr>
      <vt:lpstr>Youth cognitive interviews</vt:lpstr>
      <vt:lpstr>Demographics reported by parents in the eligibility form for all 106 youth cognitive interviews across both phases</vt:lpstr>
      <vt:lpstr>Parent cognitive interviews</vt:lpstr>
      <vt:lpstr>PowerPoint Presentation</vt:lpstr>
      <vt:lpstr>What we learned about online testing</vt:lpstr>
      <vt:lpstr>What we learned about the content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Dina Rosenblatt</dc:creator>
  <cp:lastModifiedBy>Truman, Jennifer</cp:lastModifiedBy>
  <cp:revision>104</cp:revision>
  <cp:lastPrinted>2018-10-05T18:24:23Z</cp:lastPrinted>
  <dcterms:created xsi:type="dcterms:W3CDTF">2016-01-08T18:51:48Z</dcterms:created>
  <dcterms:modified xsi:type="dcterms:W3CDTF">2021-10-26T16:53:20Z</dcterms:modified>
</cp:coreProperties>
</file>

<file path=docProps/thumbnail.jpeg>
</file>